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193727"/>
            <a:ext cx="9933503" cy="18037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101"/>
              </a:lnSpc>
              <a:buNone/>
            </a:pPr>
            <a:r>
              <a:rPr lang="en-US" sz="5681" b="1" spc="-170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Evaluating Classification Models</a:t>
            </a:r>
            <a:endParaRPr lang="en-US" sz="5681" dirty="0"/>
          </a:p>
        </p:txBody>
      </p:sp>
      <p:sp>
        <p:nvSpPr>
          <p:cNvPr id="5" name="Text 2"/>
          <p:cNvSpPr/>
          <p:nvPr/>
        </p:nvSpPr>
        <p:spPr>
          <a:xfrm>
            <a:off x="2348389" y="4330779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This presentation will explore the importance of model evaluation and cover key techniques like cross-validation and hold-out validation. Properly evaluating a classification model is crucial to ensuring its effectiveness and real-world performance.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348389" y="56635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09" y="567118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814876" y="5646896"/>
            <a:ext cx="352698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Dr. Mahammad Shabana</a:t>
            </a:r>
            <a:endParaRPr lang="en-US" sz="2187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36232"/>
            <a:ext cx="870680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spc="-124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Choosing the Right Evaluation Method</a:t>
            </a:r>
            <a:endParaRPr lang="en-US" sz="411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33398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111585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Cross-Validation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348389" y="4571643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Robust evaluation for limited data, good for model selection.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19" y="333398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4111585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Hold-Out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4915019" y="4571643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Provides a final, unbiased estimate of real-world performance.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33398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111585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Stratification</a:t>
            </a:r>
            <a:endParaRPr lang="en-US" sz="2058" dirty="0"/>
          </a:p>
        </p:txBody>
      </p:sp>
      <p:sp>
        <p:nvSpPr>
          <p:cNvPr id="13" name="Text 7"/>
          <p:cNvSpPr/>
          <p:nvPr/>
        </p:nvSpPr>
        <p:spPr>
          <a:xfrm>
            <a:off x="7481768" y="4571643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Important for imbalanced datasets to ensure representative folds.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399" y="3333988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4111585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Considerations</a:t>
            </a:r>
            <a:endParaRPr lang="en-US" sz="2058" dirty="0"/>
          </a:p>
        </p:txBody>
      </p:sp>
      <p:sp>
        <p:nvSpPr>
          <p:cNvPr id="16" name="Text 9"/>
          <p:cNvSpPr/>
          <p:nvPr/>
        </p:nvSpPr>
        <p:spPr>
          <a:xfrm>
            <a:off x="10048399" y="4571643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Dataset size, class balance, and model complexity should guide the choice.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45078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spc="-124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</a:t>
            </a:r>
            <a:endParaRPr lang="en-US" sz="4117" dirty="0"/>
          </a:p>
        </p:txBody>
      </p:sp>
      <p:sp>
        <p:nvSpPr>
          <p:cNvPr id="7" name="Shape 3"/>
          <p:cNvSpPr/>
          <p:nvPr/>
        </p:nvSpPr>
        <p:spPr>
          <a:xfrm>
            <a:off x="2348389" y="3437453"/>
            <a:ext cx="3163014" cy="2341245"/>
          </a:xfrm>
          <a:prstGeom prst="roundRect">
            <a:avLst>
              <a:gd name="adj" fmla="val 42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78179" y="366724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Takeaways</a:t>
            </a:r>
            <a:endParaRPr lang="en-US" sz="2058" dirty="0"/>
          </a:p>
        </p:txBody>
      </p:sp>
      <p:sp>
        <p:nvSpPr>
          <p:cNvPr id="9" name="Text 5"/>
          <p:cNvSpPr/>
          <p:nvPr/>
        </p:nvSpPr>
        <p:spPr>
          <a:xfrm>
            <a:off x="2578179" y="4127302"/>
            <a:ext cx="270343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Proper model evaluation is critical to ensuring effective and generalizable classification models.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3437453"/>
            <a:ext cx="3163014" cy="2341245"/>
          </a:xfrm>
          <a:prstGeom prst="roundRect">
            <a:avLst>
              <a:gd name="adj" fmla="val 42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963364" y="366724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Techniques Covered</a:t>
            </a:r>
            <a:endParaRPr lang="en-US" sz="2058" dirty="0"/>
          </a:p>
        </p:txBody>
      </p:sp>
      <p:sp>
        <p:nvSpPr>
          <p:cNvPr id="12" name="Text 8"/>
          <p:cNvSpPr/>
          <p:nvPr/>
        </p:nvSpPr>
        <p:spPr>
          <a:xfrm>
            <a:off x="5963364" y="4127302"/>
            <a:ext cx="270343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Train-test split, cross-validation, stratified cross-validation, and hold-out validation.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118759" y="3437453"/>
            <a:ext cx="3163014" cy="2341245"/>
          </a:xfrm>
          <a:prstGeom prst="roundRect">
            <a:avLst>
              <a:gd name="adj" fmla="val 42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48549" y="366724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Right Approach</a:t>
            </a:r>
            <a:endParaRPr lang="en-US" sz="2058" dirty="0"/>
          </a:p>
        </p:txBody>
      </p:sp>
      <p:sp>
        <p:nvSpPr>
          <p:cNvPr id="15" name="Text 11"/>
          <p:cNvSpPr/>
          <p:nvPr/>
        </p:nvSpPr>
        <p:spPr>
          <a:xfrm>
            <a:off x="9348549" y="4127302"/>
            <a:ext cx="270343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Choose the evaluation method that best fits your data, problem, and modeling needs.</a:t>
            </a:r>
            <a:endParaRPr lang="en-US" sz="175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1586032"/>
            <a:ext cx="8991243" cy="5057537"/>
          </a:xfrm>
          <a:prstGeom prst="rect">
            <a:avLst/>
          </a:prstGeom>
        </p:spPr>
      </p:pic>
      <p:pic>
        <p:nvPicPr>
          <p:cNvPr id="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981319"/>
            <a:ext cx="7241857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spc="-124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Importance of Model Evaluation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33289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40318" y="3382923"/>
            <a:ext cx="116086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spc="-74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470" dirty="0"/>
          </a:p>
        </p:txBody>
      </p:sp>
      <p:sp>
        <p:nvSpPr>
          <p:cNvPr id="7" name="Text 4"/>
          <p:cNvSpPr/>
          <p:nvPr/>
        </p:nvSpPr>
        <p:spPr>
          <a:xfrm>
            <a:off x="3070503" y="3328987"/>
            <a:ext cx="24409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Avoid Overfitting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3070503" y="3789045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Evaluating model performance on unseen data helps detect and prevent overfitting to the training data.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733574" y="33289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92284" y="3382923"/>
            <a:ext cx="182404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spc="-74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470" dirty="0"/>
          </a:p>
        </p:txBody>
      </p:sp>
      <p:sp>
        <p:nvSpPr>
          <p:cNvPr id="11" name="Text 8"/>
          <p:cNvSpPr/>
          <p:nvPr/>
        </p:nvSpPr>
        <p:spPr>
          <a:xfrm>
            <a:off x="6455688" y="3328987"/>
            <a:ext cx="2440900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Estimate Generalization</a:t>
            </a:r>
            <a:endParaRPr lang="en-US" sz="2058" dirty="0"/>
          </a:p>
        </p:txBody>
      </p:sp>
      <p:sp>
        <p:nvSpPr>
          <p:cNvPr id="12" name="Text 9"/>
          <p:cNvSpPr/>
          <p:nvPr/>
        </p:nvSpPr>
        <p:spPr>
          <a:xfrm>
            <a:off x="6455688" y="4115872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Proper evaluation techniques give a realistic estimate of how well the model will perform on new, real-world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33289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79374" y="3382923"/>
            <a:ext cx="17871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spc="-74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9840873" y="3328987"/>
            <a:ext cx="2440900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Improve Model Selection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9840873" y="4115872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Evaluation metrics guide the selection of the best-performing model for deployment.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47424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spc="-124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Train-Test Split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348389" y="345626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Training Set</a:t>
            </a:r>
            <a:endParaRPr lang="en-US" sz="2058" dirty="0"/>
          </a:p>
        </p:txBody>
      </p:sp>
      <p:sp>
        <p:nvSpPr>
          <p:cNvPr id="6" name="Text 3"/>
          <p:cNvSpPr/>
          <p:nvPr/>
        </p:nvSpPr>
        <p:spPr>
          <a:xfrm>
            <a:off x="2348389" y="400526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Used to train the model. Should be representative of real-world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45626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 Set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5847398" y="4005263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Held-out data used to evaluate the model's performance. Must be independent of the training data.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45626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Ratio</a:t>
            </a:r>
            <a:endParaRPr lang="en-US" sz="2058" dirty="0"/>
          </a:p>
        </p:txBody>
      </p:sp>
      <p:sp>
        <p:nvSpPr>
          <p:cNvPr id="10" name="Text 7"/>
          <p:cNvSpPr/>
          <p:nvPr/>
        </p:nvSpPr>
        <p:spPr>
          <a:xfrm>
            <a:off x="9346406" y="4005263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Common ratios are 80/20 or 70/30 for train/test splits.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50959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spc="-124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Cross-Validation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659499" y="2496264"/>
            <a:ext cx="44410" cy="4223742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2931616" y="297388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7" name="Shape 4"/>
          <p:cNvSpPr/>
          <p:nvPr/>
        </p:nvSpPr>
        <p:spPr>
          <a:xfrm>
            <a:off x="2431673" y="27461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623602" y="2800112"/>
            <a:ext cx="116086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spc="-74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470" dirty="0"/>
          </a:p>
        </p:txBody>
      </p:sp>
      <p:sp>
        <p:nvSpPr>
          <p:cNvPr id="9" name="Text 6"/>
          <p:cNvSpPr/>
          <p:nvPr/>
        </p:nvSpPr>
        <p:spPr>
          <a:xfrm>
            <a:off x="3903702" y="271843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Fold Data</a:t>
            </a:r>
            <a:endParaRPr lang="en-US" sz="2058" dirty="0"/>
          </a:p>
        </p:txBody>
      </p:sp>
      <p:sp>
        <p:nvSpPr>
          <p:cNvPr id="10" name="Text 7"/>
          <p:cNvSpPr/>
          <p:nvPr/>
        </p:nvSpPr>
        <p:spPr>
          <a:xfrm>
            <a:off x="3903702" y="3178493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Split the dataset into k equal-sized folds.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931616" y="445585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12" name="Shape 9"/>
          <p:cNvSpPr/>
          <p:nvPr/>
        </p:nvSpPr>
        <p:spPr>
          <a:xfrm>
            <a:off x="2431673" y="42281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590383" y="4282083"/>
            <a:ext cx="182404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spc="-74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470" dirty="0"/>
          </a:p>
        </p:txBody>
      </p:sp>
      <p:sp>
        <p:nvSpPr>
          <p:cNvPr id="14" name="Text 11"/>
          <p:cNvSpPr/>
          <p:nvPr/>
        </p:nvSpPr>
        <p:spPr>
          <a:xfrm>
            <a:off x="3903702" y="420040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 on k-1</a:t>
            </a:r>
            <a:endParaRPr lang="en-US" sz="2058" dirty="0"/>
          </a:p>
        </p:txBody>
      </p:sp>
      <p:sp>
        <p:nvSpPr>
          <p:cNvPr id="15" name="Text 12"/>
          <p:cNvSpPr/>
          <p:nvPr/>
        </p:nvSpPr>
        <p:spPr>
          <a:xfrm>
            <a:off x="3903702" y="4660463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 the model on k-1 folds, holding out one for validation.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931616" y="593782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17" name="Shape 14"/>
          <p:cNvSpPr/>
          <p:nvPr/>
        </p:nvSpPr>
        <p:spPr>
          <a:xfrm>
            <a:off x="2431673" y="57101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592288" y="5764054"/>
            <a:ext cx="17871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spc="-74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470" dirty="0"/>
          </a:p>
        </p:txBody>
      </p:sp>
      <p:sp>
        <p:nvSpPr>
          <p:cNvPr id="19" name="Text 16"/>
          <p:cNvSpPr/>
          <p:nvPr/>
        </p:nvSpPr>
        <p:spPr>
          <a:xfrm>
            <a:off x="3903702" y="568237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Evaluate on Holdout</a:t>
            </a:r>
            <a:endParaRPr lang="en-US" sz="2058" dirty="0"/>
          </a:p>
        </p:txBody>
      </p:sp>
      <p:sp>
        <p:nvSpPr>
          <p:cNvPr id="20" name="Text 17"/>
          <p:cNvSpPr/>
          <p:nvPr/>
        </p:nvSpPr>
        <p:spPr>
          <a:xfrm>
            <a:off x="3903702" y="6142434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Evaluate the model's performance on the holdout fold.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1609963"/>
            <a:ext cx="9933503" cy="40230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5966222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46634"/>
            <a:ext cx="5954554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spc="-124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Stratified Cross-Validation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744391"/>
            <a:ext cx="4855726" cy="1985843"/>
          </a:xfrm>
          <a:prstGeom prst="roundRect">
            <a:avLst>
              <a:gd name="adj" fmla="val 503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78179" y="297418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Balanced Folds</a:t>
            </a:r>
            <a:endParaRPr lang="en-US" sz="2058" dirty="0"/>
          </a:p>
        </p:txBody>
      </p:sp>
      <p:sp>
        <p:nvSpPr>
          <p:cNvPr id="7" name="Text 4"/>
          <p:cNvSpPr/>
          <p:nvPr/>
        </p:nvSpPr>
        <p:spPr>
          <a:xfrm>
            <a:off x="2578179" y="3434239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Ensures the class distribution in each fold mirrors the overall dataset.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44391"/>
            <a:ext cx="4855726" cy="1985843"/>
          </a:xfrm>
          <a:prstGeom prst="roundRect">
            <a:avLst>
              <a:gd name="adj" fmla="val 503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974181"/>
            <a:ext cx="293501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Handles Imbalanced Data</a:t>
            </a:r>
            <a:endParaRPr lang="en-US" sz="2058" dirty="0"/>
          </a:p>
        </p:txBody>
      </p:sp>
      <p:sp>
        <p:nvSpPr>
          <p:cNvPr id="10" name="Text 7"/>
          <p:cNvSpPr/>
          <p:nvPr/>
        </p:nvSpPr>
        <p:spPr>
          <a:xfrm>
            <a:off x="7656076" y="3434239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Stratification is especially important when working with imbalanced classification problems.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952405"/>
            <a:ext cx="4855726" cy="1630442"/>
          </a:xfrm>
          <a:prstGeom prst="roundRect">
            <a:avLst>
              <a:gd name="adj" fmla="val 613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78179" y="518219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Reliable Evaluation</a:t>
            </a:r>
            <a:endParaRPr lang="en-US" sz="2058" dirty="0"/>
          </a:p>
        </p:txBody>
      </p:sp>
      <p:sp>
        <p:nvSpPr>
          <p:cNvPr id="13" name="Text 10"/>
          <p:cNvSpPr/>
          <p:nvPr/>
        </p:nvSpPr>
        <p:spPr>
          <a:xfrm>
            <a:off x="2578179" y="5642253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Provides a more accurate estimate of model performance on new, unseen data.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52405"/>
            <a:ext cx="4855726" cy="1630442"/>
          </a:xfrm>
          <a:prstGeom prst="roundRect">
            <a:avLst>
              <a:gd name="adj" fmla="val 613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182195"/>
            <a:ext cx="289631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Common Implementation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7656076" y="5642253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scikit-learn's StratifiedKFold is a popular way to implement stratified cross-validation.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5523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spc="-124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Hold-Out Validation</a:t>
            </a:r>
            <a:endParaRPr lang="en-US" sz="411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1941909"/>
            <a:ext cx="1110972" cy="1777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92617" y="216408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Training Set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3792617" y="2624137"/>
            <a:ext cx="848927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the majority of the data to train the model.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719393"/>
            <a:ext cx="1110972" cy="17774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92617" y="39415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Validation Set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3792617" y="4401622"/>
            <a:ext cx="848927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Hold out a portion of the data to evaluate the model.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5496878"/>
            <a:ext cx="1110972" cy="17774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792617" y="571904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spc="-6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 Set</a:t>
            </a:r>
            <a:endParaRPr lang="en-US" sz="2058" dirty="0"/>
          </a:p>
        </p:txBody>
      </p:sp>
      <p:sp>
        <p:nvSpPr>
          <p:cNvPr id="13" name="Text 7"/>
          <p:cNvSpPr/>
          <p:nvPr/>
        </p:nvSpPr>
        <p:spPr>
          <a:xfrm>
            <a:off x="3792617" y="6179106"/>
            <a:ext cx="848927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a final, completely separate test set to get an unbiased estimate of performance.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1585912"/>
            <a:ext cx="8991600" cy="5057775"/>
          </a:xfrm>
          <a:prstGeom prst="rect">
            <a:avLst/>
          </a:prstGeom>
        </p:spPr>
      </p:pic>
      <p:pic>
        <p:nvPicPr>
          <p:cNvPr id="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2024-06-03T09:44:33Z</dcterms:created>
  <dcterms:modified xsi:type="dcterms:W3CDTF">2024-06-03T09:44:33Z</dcterms:modified>
</cp:coreProperties>
</file>